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B7D14DE-126F-485F-AEE3-18A14E1E193B}" type="datetimeFigureOut">
              <a:rPr lang="en-US" smtClean="0"/>
              <a:t>10/14/2011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A1CF2ADE-30F0-47A5-BF9D-A92D0622276D}"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7D14DE-126F-485F-AEE3-18A14E1E193B}" type="datetimeFigureOut">
              <a:rPr lang="en-US" smtClean="0"/>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7D14DE-126F-485F-AEE3-18A14E1E193B}" type="datetimeFigureOut">
              <a:rPr lang="en-US" smtClean="0"/>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7D14DE-126F-485F-AEE3-18A14E1E193B}" type="datetimeFigureOut">
              <a:rPr lang="en-US" smtClean="0"/>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B7D14DE-126F-485F-AEE3-18A14E1E193B}" type="datetimeFigureOut">
              <a:rPr lang="en-US" smtClean="0"/>
              <a:t>10/14/2011</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CF2ADE-30F0-47A5-BF9D-A92D0622276D}"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B7D14DE-126F-485F-AEE3-18A14E1E193B}" type="datetimeFigureOut">
              <a:rPr lang="en-US" smtClean="0"/>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7D14DE-126F-485F-AEE3-18A14E1E193B}" type="datetimeFigureOut">
              <a:rPr lang="en-US" smtClean="0"/>
              <a:t>10/14/2011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7D14DE-126F-485F-AEE3-18A14E1E193B}" type="datetimeFigureOut">
              <a:rPr lang="en-US" smtClean="0"/>
              <a:t>10/14/2011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5B7D14DE-126F-485F-AEE3-18A14E1E193B}" type="datetimeFigureOut">
              <a:rPr lang="en-US" smtClean="0"/>
              <a:t>10/14/2011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CF2ADE-30F0-47A5-BF9D-A92D062227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B7D14DE-126F-485F-AEE3-18A14E1E193B}" type="datetimeFigureOut">
              <a:rPr lang="en-US" smtClean="0"/>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CF2ADE-30F0-47A5-BF9D-A92D0622276D}"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5B7D14DE-126F-485F-AEE3-18A14E1E193B}" type="datetimeFigureOut">
              <a:rPr lang="en-US" smtClean="0"/>
              <a:t>10/14/2011</a:t>
            </a:fld>
            <a:endParaRPr lang="en-US"/>
          </a:p>
        </p:txBody>
      </p:sp>
      <p:sp>
        <p:nvSpPr>
          <p:cNvPr id="7" name="Slide Number Placeholder 6"/>
          <p:cNvSpPr>
            <a:spLocks noGrp="1"/>
          </p:cNvSpPr>
          <p:nvPr>
            <p:ph type="sldNum" sz="quarter" idx="12"/>
          </p:nvPr>
        </p:nvSpPr>
        <p:spPr/>
        <p:txBody>
          <a:bodyPr/>
          <a:lstStyle/>
          <a:p>
            <a:fld id="{A1CF2ADE-30F0-47A5-BF9D-A92D0622276D}"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B7D14DE-126F-485F-AEE3-18A14E1E193B}" type="datetimeFigureOut">
              <a:rPr lang="en-US" smtClean="0"/>
              <a:t>10/14/2011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A1CF2ADE-30F0-47A5-BF9D-A92D0622276D}"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en.wikipedia.org/wiki/File:Supreme_Court_US_2010.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 – p. 42</a:t>
            </a:r>
            <a:endParaRPr lang="en-US" dirty="0"/>
          </a:p>
        </p:txBody>
      </p:sp>
      <p:sp>
        <p:nvSpPr>
          <p:cNvPr id="3" name="Content Placeholder 2"/>
          <p:cNvSpPr>
            <a:spLocks noGrp="1"/>
          </p:cNvSpPr>
          <p:nvPr>
            <p:ph idx="1"/>
          </p:nvPr>
        </p:nvSpPr>
        <p:spPr>
          <a:xfrm>
            <a:off x="457200" y="1752600"/>
            <a:ext cx="2895600" cy="4373563"/>
          </a:xfrm>
        </p:spPr>
        <p:txBody>
          <a:bodyPr/>
          <a:lstStyle/>
          <a:p>
            <a:r>
              <a:rPr lang="en-US" dirty="0" smtClean="0"/>
              <a:t>Paste onto p. 42 and answer the questions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1940" y="1817189"/>
            <a:ext cx="5489660" cy="488841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http://upload.wikimedia.org/wikipedia/commons/3/32/US_Supreme_Court_Build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5309" y="803564"/>
            <a:ext cx="4036291" cy="302721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upload.wikimedia.org/wikipedia/commons/thumb/4/43/Supreme_Court_US_2010.jpg/350px-Supreme_Court_US_201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6934" y="3505200"/>
            <a:ext cx="4807466"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79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additive="base">
                                        <p:cTn id="7" dur="500" fill="hold"/>
                                        <p:tgtEl>
                                          <p:spTgt spid="1030"/>
                                        </p:tgtEl>
                                        <p:attrNameLst>
                                          <p:attrName>ppt_x</p:attrName>
                                        </p:attrNameLst>
                                      </p:cBhvr>
                                      <p:tavLst>
                                        <p:tav tm="0">
                                          <p:val>
                                            <p:strVal val="#ppt_x"/>
                                          </p:val>
                                        </p:tav>
                                        <p:tav tm="100000">
                                          <p:val>
                                            <p:strVal val="#ppt_x"/>
                                          </p:val>
                                        </p:tav>
                                      </p:tavLst>
                                    </p:anim>
                                    <p:anim calcmode="lin" valueType="num">
                                      <p:cBhvr additive="base">
                                        <p:cTn id="8" dur="500" fill="hold"/>
                                        <p:tgtEl>
                                          <p:spTgt spid="1030"/>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anim calcmode="lin" valueType="num">
                                      <p:cBhvr>
                                        <p:cTn id="11" dur="500" fill="hold"/>
                                        <p:tgtEl>
                                          <p:spTgt spid="1030"/>
                                        </p:tgtEl>
                                        <p:attrNameLst>
                                          <p:attrName>ppt_w</p:attrName>
                                        </p:attrNameLst>
                                      </p:cBhvr>
                                      <p:tavLst>
                                        <p:tav tm="0">
                                          <p:val>
                                            <p:fltVal val="0"/>
                                          </p:val>
                                        </p:tav>
                                        <p:tav tm="100000">
                                          <p:val>
                                            <p:strVal val="#ppt_w"/>
                                          </p:val>
                                        </p:tav>
                                      </p:tavLst>
                                    </p:anim>
                                    <p:anim calcmode="lin" valueType="num">
                                      <p:cBhvr>
                                        <p:cTn id="12" dur="500" fill="hold"/>
                                        <p:tgtEl>
                                          <p:spTgt spid="1030"/>
                                        </p:tgtEl>
                                        <p:attrNameLst>
                                          <p:attrName>ppt_h</p:attrName>
                                        </p:attrNameLst>
                                      </p:cBhvr>
                                      <p:tavLst>
                                        <p:tav tm="0">
                                          <p:val>
                                            <p:fltVal val="0"/>
                                          </p:val>
                                        </p:tav>
                                        <p:tav tm="100000">
                                          <p:val>
                                            <p:strVal val="#ppt_h"/>
                                          </p:val>
                                        </p:tav>
                                      </p:tavLst>
                                    </p:anim>
                                    <p:animEffect transition="in" filter="fade">
                                      <p:cBhvr>
                                        <p:cTn id="13" dur="500"/>
                                        <p:tgtEl>
                                          <p:spTgt spid="1030"/>
                                        </p:tgtEl>
                                      </p:cBhvr>
                                    </p:animEffect>
                                  </p:childTnLst>
                                </p:cTn>
                              </p:par>
                              <p:par>
                                <p:cTn id="14" presetID="0" presetClass="path" presetSubtype="0" accel="50000" decel="50000" fill="hold" nodeType="withEffect">
                                  <p:stCondLst>
                                    <p:cond delay="0"/>
                                  </p:stCondLst>
                                  <p:childTnLst>
                                    <p:animMotion origin="layout" path="M 0.08333 0.3838 L -5.55556E-7 -3.7037E-7 " pathEditMode="relative" ptsTypes="AA">
                                      <p:cBhvr>
                                        <p:cTn id="15" dur="500" fill="hold"/>
                                        <p:tgtEl>
                                          <p:spTgt spid="1030"/>
                                        </p:tgtEl>
                                        <p:attrNameLst>
                                          <p:attrName>ppt_x</p:attrName>
                                          <p:attrName>ppt_y</p:attrName>
                                        </p:attrNameLst>
                                      </p:cBhvr>
                                    </p:animMotion>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030"/>
                                        </p:tgtEl>
                                      </p:cBhvr>
                                    </p:animEffect>
                                    <p:set>
                                      <p:cBhvr>
                                        <p:cTn id="20" dur="1" fill="hold">
                                          <p:stCondLst>
                                            <p:cond delay="499"/>
                                          </p:stCondLst>
                                        </p:cTn>
                                        <p:tgtEl>
                                          <p:spTgt spid="103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additive="base">
                                        <p:cTn id="25" dur="500" fill="hold"/>
                                        <p:tgtEl>
                                          <p:spTgt spid="1032"/>
                                        </p:tgtEl>
                                        <p:attrNameLst>
                                          <p:attrName>ppt_x</p:attrName>
                                        </p:attrNameLst>
                                      </p:cBhvr>
                                      <p:tavLst>
                                        <p:tav tm="0">
                                          <p:val>
                                            <p:strVal val="#ppt_x"/>
                                          </p:val>
                                        </p:tav>
                                        <p:tav tm="100000">
                                          <p:val>
                                            <p:strVal val="#ppt_x"/>
                                          </p:val>
                                        </p:tav>
                                      </p:tavLst>
                                    </p:anim>
                                    <p:anim calcmode="lin" valueType="num">
                                      <p:cBhvr additive="base">
                                        <p:cTn id="26"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What is the Supreme Court’s role in interpreting the Constitution?</a:t>
            </a:r>
          </a:p>
          <a:p>
            <a:endParaRPr lang="en-US" sz="1400" dirty="0" smtClean="0"/>
          </a:p>
          <a:p>
            <a:r>
              <a:rPr lang="en-US" sz="3200" dirty="0" smtClean="0"/>
              <a:t>What is the difference between strict interpretation and loose interpretation?</a:t>
            </a:r>
          </a:p>
          <a:p>
            <a:endParaRPr lang="en-US" sz="1400" dirty="0" smtClean="0"/>
          </a:p>
          <a:p>
            <a:r>
              <a:rPr lang="en-US" sz="3200" dirty="0" smtClean="0"/>
              <a:t>How have the decisions of the Supreme Court affected your daily life?</a:t>
            </a:r>
          </a:p>
        </p:txBody>
      </p:sp>
    </p:spTree>
    <p:extLst>
      <p:ext uri="{BB962C8B-B14F-4D97-AF65-F5344CB8AC3E}">
        <p14:creationId xmlns:p14="http://schemas.microsoft.com/office/powerpoint/2010/main" val="4065841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Interpreting </a:t>
            </a:r>
            <a:br>
              <a:rPr lang="en-US" dirty="0" smtClean="0"/>
            </a:br>
            <a:r>
              <a:rPr lang="en-US" dirty="0" smtClean="0"/>
              <a:t>the constitution</a:t>
            </a:r>
            <a:endParaRPr lang="en-US" dirty="0"/>
          </a:p>
        </p:txBody>
      </p:sp>
      <p:sp>
        <p:nvSpPr>
          <p:cNvPr id="3" name="Content Placeholder 2"/>
          <p:cNvSpPr>
            <a:spLocks noGrp="1"/>
          </p:cNvSpPr>
          <p:nvPr>
            <p:ph idx="1"/>
          </p:nvPr>
        </p:nvSpPr>
        <p:spPr/>
        <p:txBody>
          <a:bodyPr/>
          <a:lstStyle/>
          <a:p>
            <a:r>
              <a:rPr lang="en-US" dirty="0" smtClean="0"/>
              <a:t>The Supreme Court is the highest court in the U.S.</a:t>
            </a:r>
          </a:p>
          <a:p>
            <a:pPr lvl="1"/>
            <a:r>
              <a:rPr lang="en-US" dirty="0" smtClean="0"/>
              <a:t>It is the job of the Supreme Court to decide what is constitutional and what is not</a:t>
            </a:r>
          </a:p>
          <a:p>
            <a:pPr lvl="1"/>
            <a:r>
              <a:rPr lang="en-US" dirty="0" smtClean="0"/>
              <a:t>To do so, it must interpret the meaning and intent of the Constitution itself</a:t>
            </a:r>
          </a:p>
          <a:p>
            <a:pPr lvl="1"/>
            <a:r>
              <a:rPr lang="en-US" dirty="0" smtClean="0"/>
              <a:t>There is much debate about how the Constitution should be interpreted</a:t>
            </a:r>
            <a:endParaRPr lang="en-US" dirty="0"/>
          </a:p>
        </p:txBody>
      </p:sp>
      <p:sp>
        <p:nvSpPr>
          <p:cNvPr id="4" name="Explosion 1 3"/>
          <p:cNvSpPr/>
          <p:nvPr/>
        </p:nvSpPr>
        <p:spPr>
          <a:xfrm>
            <a:off x="7086600" y="-304800"/>
            <a:ext cx="2209800" cy="21336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Notes</a:t>
            </a:r>
          </a:p>
          <a:p>
            <a:pPr algn="ctr"/>
            <a:r>
              <a:rPr lang="en-US" sz="2800" dirty="0" smtClean="0"/>
              <a:t>p. 43</a:t>
            </a:r>
            <a:endParaRPr lang="en-US" sz="2800" dirty="0"/>
          </a:p>
        </p:txBody>
      </p:sp>
      <p:sp>
        <p:nvSpPr>
          <p:cNvPr id="5" name="Rectangle 4"/>
          <p:cNvSpPr/>
          <p:nvPr/>
        </p:nvSpPr>
        <p:spPr>
          <a:xfrm>
            <a:off x="533400" y="4267200"/>
            <a:ext cx="3581400" cy="24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t>Strict Construction</a:t>
            </a:r>
            <a:endParaRPr lang="en-US" b="1" dirty="0"/>
          </a:p>
        </p:txBody>
      </p:sp>
      <p:sp>
        <p:nvSpPr>
          <p:cNvPr id="7" name="Rectangle 6"/>
          <p:cNvSpPr/>
          <p:nvPr/>
        </p:nvSpPr>
        <p:spPr>
          <a:xfrm>
            <a:off x="5029200" y="4267200"/>
            <a:ext cx="3581400" cy="24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t>Loose Construction</a:t>
            </a:r>
            <a:endParaRPr lang="en-US" b="1" dirty="0"/>
          </a:p>
        </p:txBody>
      </p:sp>
      <p:sp>
        <p:nvSpPr>
          <p:cNvPr id="8" name="Rectangle 7"/>
          <p:cNvSpPr/>
          <p:nvPr/>
        </p:nvSpPr>
        <p:spPr>
          <a:xfrm>
            <a:off x="4114800" y="4876800"/>
            <a:ext cx="960520" cy="1200329"/>
          </a:xfrm>
          <a:prstGeom prst="rect">
            <a:avLst/>
          </a:prstGeom>
          <a:noFill/>
        </p:spPr>
        <p:txBody>
          <a:bodyPr wrap="none" lIns="91440" tIns="45720" rIns="91440" bIns="45720">
            <a:spAutoFit/>
          </a:bodyPr>
          <a:lstStyle/>
          <a:p>
            <a:pPr algn="ctr"/>
            <a:r>
              <a:rPr lang="en-US" sz="7200" b="1" cap="none" spc="0" dirty="0" smtClean="0">
                <a:ln w="1905"/>
                <a:solidFill>
                  <a:srgbClr val="FF0000"/>
                </a:solidFill>
                <a:effectLst>
                  <a:innerShdw blurRad="69850" dist="43180" dir="5400000">
                    <a:srgbClr val="000000">
                      <a:alpha val="65000"/>
                    </a:srgbClr>
                  </a:innerShdw>
                </a:effectLst>
              </a:rPr>
              <a:t>v.</a:t>
            </a:r>
            <a:endParaRPr lang="en-US" sz="7200" b="1" cap="none" spc="0" dirty="0">
              <a:ln w="1905"/>
              <a:solidFill>
                <a:srgbClr val="FF0000"/>
              </a:solidFill>
              <a:effectLst>
                <a:innerShdw blurRad="69850" dist="43180" dir="5400000">
                  <a:srgbClr val="000000">
                    <a:alpha val="65000"/>
                  </a:srgbClr>
                </a:innerShdw>
              </a:effectLst>
            </a:endParaRPr>
          </a:p>
        </p:txBody>
      </p:sp>
      <p:sp>
        <p:nvSpPr>
          <p:cNvPr id="9" name="TextBox 8"/>
          <p:cNvSpPr txBox="1"/>
          <p:nvPr/>
        </p:nvSpPr>
        <p:spPr>
          <a:xfrm>
            <a:off x="685800" y="4648200"/>
            <a:ext cx="3276600" cy="646331"/>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Relies on the original text of the Constitution</a:t>
            </a:r>
            <a:endParaRPr lang="en-US" dirty="0">
              <a:solidFill>
                <a:schemeClr val="bg1"/>
              </a:solidFill>
            </a:endParaRPr>
          </a:p>
        </p:txBody>
      </p:sp>
      <p:sp>
        <p:nvSpPr>
          <p:cNvPr id="10" name="TextBox 9"/>
          <p:cNvSpPr txBox="1"/>
          <p:nvPr/>
        </p:nvSpPr>
        <p:spPr>
          <a:xfrm>
            <a:off x="685800" y="5297269"/>
            <a:ext cx="3276600" cy="1246495"/>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Bases decisions on “original intent”</a:t>
            </a:r>
          </a:p>
          <a:p>
            <a:pPr marL="285750" indent="-285750">
              <a:buFont typeface="Arial" pitchFamily="34" charset="0"/>
              <a:buChar char="•"/>
            </a:pPr>
            <a:endParaRPr lang="en-US" sz="400" dirty="0" smtClean="0">
              <a:solidFill>
                <a:schemeClr val="bg1"/>
              </a:solidFill>
            </a:endParaRPr>
          </a:p>
          <a:p>
            <a:pPr marL="742950" lvl="1" indent="-285750">
              <a:buFont typeface="Arial" pitchFamily="34" charset="0"/>
              <a:buChar char="•"/>
            </a:pPr>
            <a:r>
              <a:rPr lang="en-US" sz="1600" dirty="0" smtClean="0">
                <a:solidFill>
                  <a:schemeClr val="bg1"/>
                </a:solidFill>
              </a:rPr>
              <a:t>What the framers meant or wanted</a:t>
            </a:r>
            <a:endParaRPr lang="en-US" sz="1600" dirty="0">
              <a:solidFill>
                <a:schemeClr val="bg1"/>
              </a:solidFill>
            </a:endParaRPr>
          </a:p>
        </p:txBody>
      </p:sp>
      <p:grpSp>
        <p:nvGrpSpPr>
          <p:cNvPr id="13" name="Group 12"/>
          <p:cNvGrpSpPr/>
          <p:nvPr/>
        </p:nvGrpSpPr>
        <p:grpSpPr>
          <a:xfrm>
            <a:off x="533400" y="1600200"/>
            <a:ext cx="3581400" cy="2590800"/>
            <a:chOff x="533400" y="1600200"/>
            <a:chExt cx="3581400" cy="2590800"/>
          </a:xfrm>
        </p:grpSpPr>
        <p:pic>
          <p:nvPicPr>
            <p:cNvPr id="2050" name="Picture 2" descr="http://blogs.e-rockford.com/applesauce/files/2011/01/scal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00200"/>
              <a:ext cx="3581400" cy="248012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533400" y="3768280"/>
              <a:ext cx="3581400" cy="422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Judge Antonin Scalia</a:t>
              </a:r>
              <a:endParaRPr lang="en-US" dirty="0"/>
            </a:p>
          </p:txBody>
        </p:sp>
      </p:grpSp>
      <p:sp>
        <p:nvSpPr>
          <p:cNvPr id="11" name="Rounded Rectangular Callout 10"/>
          <p:cNvSpPr/>
          <p:nvPr/>
        </p:nvSpPr>
        <p:spPr>
          <a:xfrm>
            <a:off x="2819400" y="381000"/>
            <a:ext cx="3276600" cy="1676400"/>
          </a:xfrm>
          <a:prstGeom prst="wedgeRoundRectCallout">
            <a:avLst>
              <a:gd name="adj1" fmla="val -55082"/>
              <a:gd name="adj2" fmla="val 7489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Constitution is not a living organism… it’s a legal document and like all legal documents it says some things and doesn’t say others”</a:t>
            </a:r>
            <a:endParaRPr lang="en-US" dirty="0"/>
          </a:p>
        </p:txBody>
      </p:sp>
      <p:sp>
        <p:nvSpPr>
          <p:cNvPr id="15" name="TextBox 14"/>
          <p:cNvSpPr txBox="1"/>
          <p:nvPr/>
        </p:nvSpPr>
        <p:spPr>
          <a:xfrm>
            <a:off x="5181600" y="4648200"/>
            <a:ext cx="3276600"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Argues that modern ideas, values, and consequences must be taken into account</a:t>
            </a:r>
            <a:endParaRPr lang="en-US" dirty="0">
              <a:solidFill>
                <a:schemeClr val="bg1"/>
              </a:solidFill>
            </a:endParaRPr>
          </a:p>
        </p:txBody>
      </p:sp>
      <p:grpSp>
        <p:nvGrpSpPr>
          <p:cNvPr id="16" name="Group 15"/>
          <p:cNvGrpSpPr/>
          <p:nvPr/>
        </p:nvGrpSpPr>
        <p:grpSpPr>
          <a:xfrm>
            <a:off x="5029201" y="1600200"/>
            <a:ext cx="3581399" cy="2590800"/>
            <a:chOff x="4572001" y="1600200"/>
            <a:chExt cx="3581399" cy="259080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2682" b="34077"/>
            <a:stretch/>
          </p:blipFill>
          <p:spPr bwMode="auto">
            <a:xfrm>
              <a:off x="4572001" y="1600200"/>
              <a:ext cx="3581399" cy="2168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4572001" y="3768280"/>
              <a:ext cx="3581399" cy="422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Judge William Brennan</a:t>
              </a:r>
              <a:endParaRPr lang="en-US" dirty="0"/>
            </a:p>
          </p:txBody>
        </p:sp>
      </p:grpSp>
      <p:sp>
        <p:nvSpPr>
          <p:cNvPr id="19" name="Rounded Rectangular Callout 18"/>
          <p:cNvSpPr/>
          <p:nvPr/>
        </p:nvSpPr>
        <p:spPr>
          <a:xfrm>
            <a:off x="762000" y="152400"/>
            <a:ext cx="5562600" cy="2133600"/>
          </a:xfrm>
          <a:prstGeom prst="wedgeRoundRectCallout">
            <a:avLst>
              <a:gd name="adj1" fmla="val 49387"/>
              <a:gd name="adj2" fmla="val 637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ultimate question must be, what do the words of the text mean in our time?...The genius of the Constitution rests not in any static meaning it might have had in a world that is dead and gone, but in the adaptability of its great principles to cope with the current problems and current needs.”</a:t>
            </a:r>
            <a:endParaRPr lang="en-US" dirty="0"/>
          </a:p>
        </p:txBody>
      </p:sp>
    </p:spTree>
    <p:extLst>
      <p:ext uri="{BB962C8B-B14F-4D97-AF65-F5344CB8AC3E}">
        <p14:creationId xmlns:p14="http://schemas.microsoft.com/office/powerpoint/2010/main" val="200364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arn(inVertical)">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barn(inVertical)">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arn(inVertical)">
                                      <p:cBhvr>
                                        <p:cTn id="67" dur="500"/>
                                        <p:tgtEl>
                                          <p:spTgt spid="15"/>
                                        </p:tgtEl>
                                      </p:cBhvr>
                                    </p:animEffect>
                                  </p:childTnLst>
                                </p:cTn>
                              </p:par>
                              <p:par>
                                <p:cTn id="68" presetID="10" presetClass="exit" presetSubtype="0" fill="hold" nodeType="withEffect">
                                  <p:stCondLst>
                                    <p:cond delay="0"/>
                                  </p:stCondLst>
                                  <p:childTnLst>
                                    <p:animEffect transition="out" filter="fade">
                                      <p:cBhvr>
                                        <p:cTn id="69" dur="500"/>
                                        <p:tgtEl>
                                          <p:spTgt spid="13"/>
                                        </p:tgtEl>
                                      </p:cBhvr>
                                    </p:animEffect>
                                    <p:set>
                                      <p:cBhvr>
                                        <p:cTn id="70" dur="1" fill="hold">
                                          <p:stCondLst>
                                            <p:cond delay="499"/>
                                          </p:stCondLst>
                                        </p:cTn>
                                        <p:tgtEl>
                                          <p:spTgt spid="13"/>
                                        </p:tgtEl>
                                        <p:attrNameLst>
                                          <p:attrName>style.visibility</p:attrName>
                                        </p:attrNameLst>
                                      </p:cBhvr>
                                      <p:to>
                                        <p:strVal val="hidden"/>
                                      </p:to>
                                    </p:set>
                                  </p:childTnLst>
                                </p:cTn>
                              </p:par>
                              <p:par>
                                <p:cTn id="71" presetID="10" presetClass="exit" presetSubtype="0" fill="hold" grpId="1" nodeType="withEffect">
                                  <p:stCondLst>
                                    <p:cond delay="0"/>
                                  </p:stCondLst>
                                  <p:childTnLst>
                                    <p:animEffect transition="out" filter="fade">
                                      <p:cBhvr>
                                        <p:cTn id="72" dur="500"/>
                                        <p:tgtEl>
                                          <p:spTgt spid="11"/>
                                        </p:tgtEl>
                                      </p:cBhvr>
                                    </p:animEffect>
                                    <p:set>
                                      <p:cBhvr>
                                        <p:cTn id="73" dur="1" fill="hold">
                                          <p:stCondLst>
                                            <p:cond delay="499"/>
                                          </p:stCondLst>
                                        </p:cTn>
                                        <p:tgtEl>
                                          <p:spTgt spid="11"/>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500" fill="hold"/>
                                        <p:tgtEl>
                                          <p:spTgt spid="16"/>
                                        </p:tgtEl>
                                        <p:attrNameLst>
                                          <p:attrName>ppt_x</p:attrName>
                                        </p:attrNameLst>
                                      </p:cBhvr>
                                      <p:tavLst>
                                        <p:tav tm="0">
                                          <p:val>
                                            <p:strVal val="#ppt_x"/>
                                          </p:val>
                                        </p:tav>
                                        <p:tav tm="100000">
                                          <p:val>
                                            <p:strVal val="#ppt_x"/>
                                          </p:val>
                                        </p:tav>
                                      </p:tavLst>
                                    </p:anim>
                                    <p:anim calcmode="lin" valueType="num">
                                      <p:cBhvr additive="base">
                                        <p:cTn id="7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fill="hold"/>
                                        <p:tgtEl>
                                          <p:spTgt spid="19"/>
                                        </p:tgtEl>
                                        <p:attrNameLst>
                                          <p:attrName>ppt_x</p:attrName>
                                        </p:attrNameLst>
                                      </p:cBhvr>
                                      <p:tavLst>
                                        <p:tav tm="0">
                                          <p:val>
                                            <p:strVal val="#ppt_x"/>
                                          </p:val>
                                        </p:tav>
                                        <p:tav tm="100000">
                                          <p:val>
                                            <p:strVal val="#ppt_x"/>
                                          </p:val>
                                        </p:tav>
                                      </p:tavLst>
                                    </p:anim>
                                    <p:anim calcmode="lin" valueType="num">
                                      <p:cBhvr additive="base">
                                        <p:cTn id="8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500"/>
                                        <p:tgtEl>
                                          <p:spTgt spid="16"/>
                                        </p:tgtEl>
                                      </p:cBhvr>
                                    </p:animEffect>
                                    <p:set>
                                      <p:cBhvr>
                                        <p:cTn id="90" dur="1" fill="hold">
                                          <p:stCondLst>
                                            <p:cond delay="499"/>
                                          </p:stCondLst>
                                        </p:cTn>
                                        <p:tgtEl>
                                          <p:spTgt spid="16"/>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19"/>
                                        </p:tgtEl>
                                      </p:cBhvr>
                                    </p:animEffect>
                                    <p:set>
                                      <p:cBhvr>
                                        <p:cTn id="93"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p:bldP spid="10" grpId="0"/>
      <p:bldP spid="11" grpId="0" animBg="1"/>
      <p:bldP spid="11" grpId="1" animBg="1"/>
      <p:bldP spid="15" grpId="0"/>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the supreme court </a:t>
            </a:r>
            <a:br>
              <a:rPr lang="en-US" dirty="0" smtClean="0"/>
            </a:br>
            <a:r>
              <a:rPr lang="en-US" dirty="0" smtClean="0"/>
              <a:t>matters to you</a:t>
            </a:r>
            <a:endParaRPr lang="en-US" dirty="0"/>
          </a:p>
        </p:txBody>
      </p:sp>
      <p:sp>
        <p:nvSpPr>
          <p:cNvPr id="3" name="Content Placeholder 2"/>
          <p:cNvSpPr>
            <a:spLocks noGrp="1"/>
          </p:cNvSpPr>
          <p:nvPr>
            <p:ph idx="1"/>
          </p:nvPr>
        </p:nvSpPr>
        <p:spPr/>
        <p:txBody>
          <a:bodyPr>
            <a:normAutofit/>
          </a:bodyPr>
          <a:lstStyle/>
          <a:p>
            <a:r>
              <a:rPr lang="en-US" sz="2800" dirty="0" smtClean="0"/>
              <a:t>Travel around the room and read about each of the six court cases. </a:t>
            </a:r>
          </a:p>
          <a:p>
            <a:r>
              <a:rPr lang="en-US" sz="2800" dirty="0" smtClean="0"/>
              <a:t>Fill out the boxes on your worksheet for each </a:t>
            </a:r>
            <a:r>
              <a:rPr lang="en-US" sz="2800" dirty="0" smtClean="0"/>
              <a:t>case</a:t>
            </a:r>
          </a:p>
          <a:p>
            <a:r>
              <a:rPr lang="en-US" sz="2800" dirty="0" smtClean="0"/>
              <a:t>On each of the posters draw in a check to show if you agree or disagree with the court’s decision</a:t>
            </a:r>
            <a:endParaRPr lang="en-US" sz="2800" dirty="0"/>
          </a:p>
        </p:txBody>
      </p:sp>
      <p:sp>
        <p:nvSpPr>
          <p:cNvPr id="4" name="Rectangle 3"/>
          <p:cNvSpPr/>
          <p:nvPr/>
        </p:nvSpPr>
        <p:spPr>
          <a:xfrm>
            <a:off x="762000" y="5029200"/>
            <a:ext cx="3581400" cy="17526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b="1" dirty="0" smtClean="0"/>
              <a:t>Agree</a:t>
            </a:r>
            <a:endParaRPr lang="en-US" sz="2400" b="1" dirty="0"/>
          </a:p>
        </p:txBody>
      </p:sp>
      <p:sp>
        <p:nvSpPr>
          <p:cNvPr id="5" name="Rectangle 4"/>
          <p:cNvSpPr/>
          <p:nvPr/>
        </p:nvSpPr>
        <p:spPr>
          <a:xfrm>
            <a:off x="4724400" y="5029200"/>
            <a:ext cx="3581400" cy="1752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b="1" dirty="0" smtClean="0"/>
              <a:t>Disagree</a:t>
            </a:r>
            <a:endParaRPr lang="en-US" sz="2400" b="1" dirty="0"/>
          </a:p>
        </p:txBody>
      </p:sp>
      <p:pic>
        <p:nvPicPr>
          <p:cNvPr id="1026" name="Picture 2" descr="http://aztec-signs.biz/clipart/check4.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7400" y="4448174"/>
            <a:ext cx="2412925" cy="22574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aztec-signs.biz/clipart/check4.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73875" y="4419600"/>
            <a:ext cx="2412925" cy="225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21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500" fill="hold"/>
                                        <p:tgtEl>
                                          <p:spTgt spid="1026"/>
                                        </p:tgtEl>
                                        <p:attrNameLst>
                                          <p:attrName>ppt_w</p:attrName>
                                        </p:attrNameLst>
                                      </p:cBhvr>
                                      <p:tavLst>
                                        <p:tav tm="0">
                                          <p:val>
                                            <p:fltVal val="0"/>
                                          </p:val>
                                        </p:tav>
                                        <p:tav tm="100000">
                                          <p:val>
                                            <p:strVal val="#ppt_w"/>
                                          </p:val>
                                        </p:tav>
                                      </p:tavLst>
                                    </p:anim>
                                    <p:anim calcmode="lin" valueType="num">
                                      <p:cBhvr>
                                        <p:cTn id="18" dur="500" fill="hold"/>
                                        <p:tgtEl>
                                          <p:spTgt spid="1026"/>
                                        </p:tgtEl>
                                        <p:attrNameLst>
                                          <p:attrName>ppt_h</p:attrName>
                                        </p:attrNameLst>
                                      </p:cBhvr>
                                      <p:tavLst>
                                        <p:tav tm="0">
                                          <p:val>
                                            <p:fltVal val="0"/>
                                          </p:val>
                                        </p:tav>
                                        <p:tav tm="100000">
                                          <p:val>
                                            <p:strVal val="#ppt_h"/>
                                          </p:val>
                                        </p:tav>
                                      </p:tavLst>
                                    </p:anim>
                                    <p:animEffect transition="in" filter="fade">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10" presetClass="exit" presetSubtype="0" fill="hold" nodeType="withEffect">
                                  <p:stCondLst>
                                    <p:cond delay="0"/>
                                  </p:stCondLst>
                                  <p:childTnLst>
                                    <p:animEffect transition="out" filter="fade">
                                      <p:cBhvr>
                                        <p:cTn id="28" dur="500"/>
                                        <p:tgtEl>
                                          <p:spTgt spid="1026"/>
                                        </p:tgtEl>
                                      </p:cBhvr>
                                    </p:animEffect>
                                    <p:set>
                                      <p:cBhvr>
                                        <p:cTn id="29"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 p. 42</a:t>
            </a:r>
            <a:endParaRPr lang="en-US" dirty="0"/>
          </a:p>
        </p:txBody>
      </p:sp>
      <p:sp>
        <p:nvSpPr>
          <p:cNvPr id="3" name="Content Placeholder 2"/>
          <p:cNvSpPr>
            <a:spLocks noGrp="1"/>
          </p:cNvSpPr>
          <p:nvPr>
            <p:ph idx="1"/>
          </p:nvPr>
        </p:nvSpPr>
        <p:spPr/>
        <p:txBody>
          <a:bodyPr>
            <a:normAutofit/>
          </a:bodyPr>
          <a:lstStyle/>
          <a:p>
            <a:r>
              <a:rPr lang="en-US" sz="2800" dirty="0" smtClean="0"/>
              <a:t>Which of the Supreme Court cases you read about today do you think has the biggest impact on your daily life and why?</a:t>
            </a:r>
            <a:endParaRPr lang="en-US" sz="2800" dirty="0"/>
          </a:p>
        </p:txBody>
      </p:sp>
      <p:sp>
        <p:nvSpPr>
          <p:cNvPr id="4" name="Explosion 1 3"/>
          <p:cNvSpPr/>
          <p:nvPr/>
        </p:nvSpPr>
        <p:spPr>
          <a:xfrm>
            <a:off x="2209800" y="3352800"/>
            <a:ext cx="4953000" cy="31242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Copy and Answer</a:t>
            </a:r>
            <a:endParaRPr lang="en-US" sz="3200" dirty="0"/>
          </a:p>
        </p:txBody>
      </p:sp>
    </p:spTree>
    <p:extLst>
      <p:ext uri="{BB962C8B-B14F-4D97-AF65-F5344CB8AC3E}">
        <p14:creationId xmlns:p14="http://schemas.microsoft.com/office/powerpoint/2010/main" val="30115762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189</TotalTime>
  <Words>328</Words>
  <Application>Microsoft Office PowerPoint</Application>
  <PresentationFormat>On-screen Show (4:3)</PresentationFormat>
  <Paragraphs>36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Apothecary</vt:lpstr>
      <vt:lpstr>Do Now – p. 42</vt:lpstr>
      <vt:lpstr>Today’s Objectives</vt:lpstr>
      <vt:lpstr>Interpreting  the constitution</vt:lpstr>
      <vt:lpstr>Why the supreme court  matters to you</vt:lpstr>
      <vt:lpstr>Reflection – p. 42</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 – p. 42</dc:title>
  <dc:creator>Henry Mahegan</dc:creator>
  <cp:lastModifiedBy>Henry Mahegan</cp:lastModifiedBy>
  <cp:revision>11</cp:revision>
  <dcterms:created xsi:type="dcterms:W3CDTF">2011-10-13T17:42:30Z</dcterms:created>
  <dcterms:modified xsi:type="dcterms:W3CDTF">2011-10-14T13:28:09Z</dcterms:modified>
</cp:coreProperties>
</file>